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3" r:id="rId1"/>
  </p:sldMasterIdLst>
  <p:notesMasterIdLst>
    <p:notesMasterId r:id="rId15"/>
  </p:notesMasterIdLst>
  <p:handoutMasterIdLst>
    <p:handoutMasterId r:id="rId16"/>
  </p:handoutMasterIdLst>
  <p:sldIdLst>
    <p:sldId id="572" r:id="rId2"/>
    <p:sldId id="753" r:id="rId3"/>
    <p:sldId id="722" r:id="rId4"/>
    <p:sldId id="822" r:id="rId5"/>
    <p:sldId id="820" r:id="rId6"/>
    <p:sldId id="555" r:id="rId7"/>
    <p:sldId id="556" r:id="rId8"/>
    <p:sldId id="557" r:id="rId9"/>
    <p:sldId id="558" r:id="rId10"/>
    <p:sldId id="559" r:id="rId11"/>
    <p:sldId id="561" r:id="rId12"/>
    <p:sldId id="560" r:id="rId13"/>
    <p:sldId id="562" r:id="rId14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um Einstieg" id="{8851512A-FED7-49D2-9675-23CD94C4366A}">
          <p14:sldIdLst>
            <p14:sldId id="572"/>
            <p14:sldId id="753"/>
            <p14:sldId id="722"/>
            <p14:sldId id="822"/>
            <p14:sldId id="820"/>
            <p14:sldId id="555"/>
            <p14:sldId id="556"/>
            <p14:sldId id="557"/>
            <p14:sldId id="558"/>
            <p14:sldId id="559"/>
            <p14:sldId id="561"/>
            <p14:sldId id="560"/>
            <p14:sldId id="5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50C"/>
    <a:srgbClr val="FF0000"/>
    <a:srgbClr val="99CCFF"/>
    <a:srgbClr val="3E41B2"/>
    <a:srgbClr val="FEB80A"/>
    <a:srgbClr val="62A82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79856" autoAdjust="0"/>
  </p:normalViewPr>
  <p:slideViewPr>
    <p:cSldViewPr>
      <p:cViewPr varScale="1">
        <p:scale>
          <a:sx n="85" d="100"/>
          <a:sy n="85" d="100"/>
        </p:scale>
        <p:origin x="22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732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911" y="0"/>
            <a:ext cx="2946144" cy="496732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 smtClean="0"/>
            </a:lvl1pPr>
          </a:lstStyle>
          <a:p>
            <a:pPr>
              <a:defRPr/>
            </a:pPr>
            <a:fld id="{49E1FB11-70E7-45FF-A062-78BD1AA237FB}" type="datetimeFigureOut">
              <a:rPr lang="de-DE"/>
              <a:pPr>
                <a:defRPr/>
              </a:pPr>
              <a:t>25.01.2026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309"/>
            <a:ext cx="2946145" cy="496731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911" y="9428309"/>
            <a:ext cx="2946144" cy="496731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82CBEFD-7775-461E-BBD3-70FF0699807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774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732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911" y="0"/>
            <a:ext cx="2946144" cy="496732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C74BC7-4068-4BA2-8B29-937EED33A62D}" type="datetimeFigureOut">
              <a:rPr lang="de-DE"/>
              <a:pPr>
                <a:defRPr/>
              </a:pPr>
              <a:t>25.01.2026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254" y="4714953"/>
            <a:ext cx="5437168" cy="4467387"/>
          </a:xfrm>
          <a:prstGeom prst="rect">
            <a:avLst/>
          </a:prstGeom>
        </p:spPr>
        <p:txBody>
          <a:bodyPr vert="horz" lIns="92519" tIns="46259" rIns="92519" bIns="46259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309"/>
            <a:ext cx="2946145" cy="496731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911" y="9428309"/>
            <a:ext cx="2946144" cy="496731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B59BB9-EE97-455A-A853-F7193B2002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07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59BB9-EE97-455A-A853-F7193B20024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564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i="0" dirty="0"/>
              <a:t>Gase entstehen</a:t>
            </a:r>
            <a:r>
              <a:rPr lang="de-DE" i="0" baseline="0" dirty="0"/>
              <a:t> (Reaktion) oder Verschwinden (Löslichkeit, Reaktion) … qualitativ und quantitatives Arbeiten möglich</a:t>
            </a:r>
            <a:endParaRPr lang="de-DE" i="0" dirty="0"/>
          </a:p>
          <a:p>
            <a:pPr eaLnBrk="1" hangingPunct="1">
              <a:spcBef>
                <a:spcPct val="0"/>
              </a:spcBef>
            </a:pPr>
            <a:r>
              <a:rPr lang="de-DE" i="0" dirty="0"/>
              <a:t>Den dritten Weg kann man (nur beim!) Verschwinden vorsichtshalber mit Kombistopfen verschließen</a:t>
            </a:r>
          </a:p>
        </p:txBody>
      </p:sp>
      <p:sp>
        <p:nvSpPr>
          <p:cNvPr id="20484" name="Foliennummernplatzhalter 3"/>
          <p:cNvSpPr txBox="1">
            <a:spLocks noGrp="1"/>
          </p:cNvSpPr>
          <p:nvPr/>
        </p:nvSpPr>
        <p:spPr bwMode="auto">
          <a:xfrm>
            <a:off x="3849911" y="9428309"/>
            <a:ext cx="2946144" cy="496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519" tIns="46259" rIns="92519" bIns="4625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3B7A90-B9AB-452D-9036-F4391A105631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241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i="0" dirty="0"/>
              <a:t>Brauchen wir bei Unterdruck - für die Wahl der Spritzengröße relevant</a:t>
            </a:r>
          </a:p>
        </p:txBody>
      </p:sp>
      <p:sp>
        <p:nvSpPr>
          <p:cNvPr id="20484" name="Foliennummernplatzhalter 3"/>
          <p:cNvSpPr txBox="1">
            <a:spLocks noGrp="1"/>
          </p:cNvSpPr>
          <p:nvPr/>
        </p:nvSpPr>
        <p:spPr bwMode="auto">
          <a:xfrm>
            <a:off x="3849911" y="9428309"/>
            <a:ext cx="2946144" cy="496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519" tIns="46259" rIns="92519" bIns="4625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062CE6-DE2E-4F6A-AFB8-543A86CEF0B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139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i="0" dirty="0"/>
              <a:t>Eine kleine Spielerei – erstes Ausprobieren</a:t>
            </a:r>
          </a:p>
          <a:p>
            <a:pPr eaLnBrk="1" hangingPunct="1">
              <a:spcBef>
                <a:spcPct val="0"/>
              </a:spcBef>
            </a:pPr>
            <a:r>
              <a:rPr lang="de-DE" i="0" dirty="0"/>
              <a:t>Gängigkeit der Spritzen</a:t>
            </a:r>
          </a:p>
        </p:txBody>
      </p:sp>
      <p:sp>
        <p:nvSpPr>
          <p:cNvPr id="20484" name="Foliennummernplatzhalter 3"/>
          <p:cNvSpPr txBox="1">
            <a:spLocks noGrp="1"/>
          </p:cNvSpPr>
          <p:nvPr/>
        </p:nvSpPr>
        <p:spPr bwMode="auto">
          <a:xfrm>
            <a:off x="3849911" y="9428309"/>
            <a:ext cx="2946144" cy="496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519" tIns="46259" rIns="92519" bIns="4625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062CE6-DE2E-4F6A-AFB8-543A86CEF0B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326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i="0" dirty="0" err="1"/>
              <a:t>Neumayerstation</a:t>
            </a:r>
            <a:r>
              <a:rPr lang="de-DE" i="0" dirty="0"/>
              <a:t> III – versinkt nicht im „ewigen“ (das leider nicht ewig hält!) Eis</a:t>
            </a:r>
          </a:p>
        </p:txBody>
      </p:sp>
      <p:sp>
        <p:nvSpPr>
          <p:cNvPr id="20484" name="Foliennummernplatzhalter 3"/>
          <p:cNvSpPr txBox="1">
            <a:spLocks noGrp="1"/>
          </p:cNvSpPr>
          <p:nvPr/>
        </p:nvSpPr>
        <p:spPr bwMode="auto">
          <a:xfrm>
            <a:off x="3849911" y="9428309"/>
            <a:ext cx="2946144" cy="496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519" tIns="46259" rIns="92519" bIns="4625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D71FB9-C84B-479A-8B6B-134FA272E310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221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59BB9-EE97-455A-A853-F7193B20024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623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Bei LNCU: Gregor von Borstel, Andreas Böhm, David </a:t>
            </a:r>
            <a:r>
              <a:rPr lang="de-DE" sz="1800" dirty="0" err="1">
                <a:solidFill>
                  <a:srgbClr val="FF0000"/>
                </a:solidFill>
              </a:rPr>
              <a:t>Weninger</a:t>
            </a:r>
            <a:r>
              <a:rPr lang="de-DE" sz="1800" dirty="0">
                <a:solidFill>
                  <a:srgbClr val="FF0000"/>
                </a:solidFill>
              </a:rPr>
              <a:t>.</a:t>
            </a:r>
          </a:p>
          <a:p>
            <a:r>
              <a:rPr lang="de-DE" sz="1800" dirty="0">
                <a:solidFill>
                  <a:srgbClr val="FF0000"/>
                </a:solidFill>
              </a:rPr>
              <a:t>Chemielehrer, -</a:t>
            </a:r>
            <a:r>
              <a:rPr lang="de-DE" sz="1800" dirty="0" err="1">
                <a:solidFill>
                  <a:srgbClr val="FF0000"/>
                </a:solidFill>
              </a:rPr>
              <a:t>fortbildner</a:t>
            </a:r>
            <a:r>
              <a:rPr lang="de-DE" sz="1800" dirty="0">
                <a:solidFill>
                  <a:srgbClr val="FF0000"/>
                </a:solidFill>
              </a:rPr>
              <a:t>, -</a:t>
            </a:r>
            <a:r>
              <a:rPr lang="de-DE" sz="1800" dirty="0" err="1">
                <a:solidFill>
                  <a:srgbClr val="FF0000"/>
                </a:solidFill>
              </a:rPr>
              <a:t>fachleiter</a:t>
            </a:r>
            <a:endParaRPr lang="de-DE" sz="1800" dirty="0">
              <a:solidFill>
                <a:srgbClr val="FF0000"/>
              </a:solidFill>
            </a:endParaRPr>
          </a:p>
          <a:p>
            <a:endParaRPr lang="de-DE" sz="1800" dirty="0">
              <a:solidFill>
                <a:srgbClr val="FF0000"/>
              </a:solidFill>
            </a:endParaRPr>
          </a:p>
          <a:p>
            <a:r>
              <a:rPr lang="de-DE" sz="1800" dirty="0" err="1">
                <a:solidFill>
                  <a:srgbClr val="FF0000"/>
                </a:solidFill>
              </a:rPr>
              <a:t>ChemZ</a:t>
            </a:r>
            <a:r>
              <a:rPr lang="de-DE" sz="1800" dirty="0">
                <a:solidFill>
                  <a:srgbClr val="FF0000"/>
                </a:solidFill>
              </a:rPr>
              <a:t>: Andre von Borstel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BFFFD5-6485-4382-9C9F-2C0FF2B1279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64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Bei LNCU: Gregor von Borstel, Andreas Böhm, David </a:t>
            </a:r>
            <a:r>
              <a:rPr lang="de-DE" sz="1800" dirty="0" err="1">
                <a:solidFill>
                  <a:srgbClr val="FF0000"/>
                </a:solidFill>
              </a:rPr>
              <a:t>Weninger</a:t>
            </a:r>
            <a:r>
              <a:rPr lang="de-DE" sz="1800" dirty="0">
                <a:solidFill>
                  <a:srgbClr val="FF0000"/>
                </a:solidFill>
              </a:rPr>
              <a:t>.</a:t>
            </a:r>
          </a:p>
          <a:p>
            <a:r>
              <a:rPr lang="de-DE" sz="1800" dirty="0">
                <a:solidFill>
                  <a:srgbClr val="FF0000"/>
                </a:solidFill>
              </a:rPr>
              <a:t>Chemielehrer, -</a:t>
            </a:r>
            <a:r>
              <a:rPr lang="de-DE" sz="1800" dirty="0" err="1">
                <a:solidFill>
                  <a:srgbClr val="FF0000"/>
                </a:solidFill>
              </a:rPr>
              <a:t>fortbildner</a:t>
            </a:r>
            <a:r>
              <a:rPr lang="de-DE" sz="1800" dirty="0">
                <a:solidFill>
                  <a:srgbClr val="FF0000"/>
                </a:solidFill>
              </a:rPr>
              <a:t>, -</a:t>
            </a:r>
            <a:r>
              <a:rPr lang="de-DE" sz="1800" dirty="0" err="1">
                <a:solidFill>
                  <a:srgbClr val="FF0000"/>
                </a:solidFill>
              </a:rPr>
              <a:t>fachleiter</a:t>
            </a:r>
            <a:endParaRPr lang="de-DE" sz="1800" dirty="0">
              <a:solidFill>
                <a:srgbClr val="FF0000"/>
              </a:solidFill>
            </a:endParaRPr>
          </a:p>
          <a:p>
            <a:endParaRPr lang="de-DE" sz="1800" dirty="0">
              <a:solidFill>
                <a:srgbClr val="FF0000"/>
              </a:solidFill>
            </a:endParaRPr>
          </a:p>
          <a:p>
            <a:r>
              <a:rPr lang="de-DE" sz="1800" dirty="0" err="1">
                <a:solidFill>
                  <a:srgbClr val="FF0000"/>
                </a:solidFill>
              </a:rPr>
              <a:t>ChemZ</a:t>
            </a:r>
            <a:r>
              <a:rPr lang="de-DE" sz="1800" dirty="0">
                <a:solidFill>
                  <a:srgbClr val="FF0000"/>
                </a:solidFill>
              </a:rPr>
              <a:t>: Andre von Borstel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BFFFD5-6485-4382-9C9F-2C0FF2B1279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521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dirty="0"/>
              <a:t>Es gibt auch viel Material/Ideen ohne</a:t>
            </a:r>
            <a:r>
              <a:rPr lang="de-DE" baseline="0" dirty="0"/>
              <a:t> – wir nutzen heute aber die Spritzentechnik!</a:t>
            </a:r>
            <a:endParaRPr lang="de-DE" dirty="0"/>
          </a:p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F1643F-7DB6-4276-9400-C968B621351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318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190" eaLnBrk="1" hangingPunct="1">
              <a:spcBef>
                <a:spcPct val="0"/>
              </a:spcBef>
              <a:defRPr/>
            </a:pPr>
            <a:r>
              <a:rPr lang="de-DE" i="0" dirty="0"/>
              <a:t>Einsatz</a:t>
            </a:r>
            <a:r>
              <a:rPr lang="de-DE" i="0" baseline="0" dirty="0"/>
              <a:t> von Medizintechnik ist bewährt!</a:t>
            </a:r>
            <a:endParaRPr lang="de-DE" i="0" dirty="0"/>
          </a:p>
          <a:p>
            <a:pPr defTabSz="925190" eaLnBrk="1" hangingPunct="1">
              <a:spcBef>
                <a:spcPct val="0"/>
              </a:spcBef>
              <a:defRPr/>
            </a:pPr>
            <a:endParaRPr lang="de-DE" i="0" dirty="0"/>
          </a:p>
          <a:p>
            <a:pPr defTabSz="925190" eaLnBrk="1" hangingPunct="1">
              <a:spcBef>
                <a:spcPct val="0"/>
              </a:spcBef>
              <a:defRPr/>
            </a:pPr>
            <a:r>
              <a:rPr lang="de-DE" i="0" dirty="0"/>
              <a:t>Zerstörungswiderspenstig – wichtig, da damit wenig Verletzungsgefahr</a:t>
            </a:r>
          </a:p>
          <a:p>
            <a:pPr eaLnBrk="1" hangingPunct="1">
              <a:spcBef>
                <a:spcPct val="0"/>
              </a:spcBef>
            </a:pPr>
            <a:r>
              <a:rPr lang="de-DE" i="0" dirty="0"/>
              <a:t>Günstig, dicht, laden zum Ausprobieren ein, kleine Mengen</a:t>
            </a:r>
            <a:endParaRPr lang="de-DE" i="1" dirty="0"/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224D04-EE5D-4F84-A25D-66DB566672C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620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i="0" dirty="0"/>
              <a:t>Schraubgewinde, in das man alle Komponenten reindrehen kann</a:t>
            </a:r>
          </a:p>
          <a:p>
            <a:pPr eaLnBrk="1" hangingPunct="1">
              <a:spcBef>
                <a:spcPct val="0"/>
              </a:spcBef>
            </a:pPr>
            <a:endParaRPr lang="de-DE" i="1" dirty="0"/>
          </a:p>
        </p:txBody>
      </p:sp>
      <p:sp>
        <p:nvSpPr>
          <p:cNvPr id="20484" name="Foliennummernplatzhalter 3"/>
          <p:cNvSpPr txBox="1">
            <a:spLocks noGrp="1"/>
          </p:cNvSpPr>
          <p:nvPr/>
        </p:nvSpPr>
        <p:spPr bwMode="auto">
          <a:xfrm>
            <a:off x="3849911" y="9428309"/>
            <a:ext cx="2946144" cy="496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519" tIns="46259" rIns="92519" bIns="4625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3D3E5-A01E-441B-B646-1612C568DDFE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309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i="0" dirty="0"/>
              <a:t>z. B. Kombistopfen in allen Farben</a:t>
            </a:r>
          </a:p>
          <a:p>
            <a:pPr eaLnBrk="1" hangingPunct="1">
              <a:spcBef>
                <a:spcPct val="0"/>
              </a:spcBef>
            </a:pPr>
            <a:endParaRPr lang="de-DE" i="0" dirty="0"/>
          </a:p>
          <a:p>
            <a:pPr eaLnBrk="1" hangingPunct="1">
              <a:spcBef>
                <a:spcPct val="0"/>
              </a:spcBef>
            </a:pPr>
            <a:r>
              <a:rPr lang="de-DE" i="0" dirty="0"/>
              <a:t>Luft ist nicht nichts</a:t>
            </a:r>
          </a:p>
          <a:p>
            <a:pPr eaLnBrk="1" hangingPunct="1">
              <a:spcBef>
                <a:spcPct val="0"/>
              </a:spcBef>
            </a:pPr>
            <a:r>
              <a:rPr lang="de-DE" i="0" dirty="0"/>
              <a:t>Luft kann man komprimieren</a:t>
            </a:r>
          </a:p>
          <a:p>
            <a:pPr eaLnBrk="1" hangingPunct="1">
              <a:spcBef>
                <a:spcPct val="0"/>
              </a:spcBef>
            </a:pPr>
            <a:r>
              <a:rPr lang="de-DE" i="0" dirty="0"/>
              <a:t>Beim „Vakuum“ kann man den Luftdruck fühlen</a:t>
            </a:r>
          </a:p>
          <a:p>
            <a:pPr eaLnBrk="1" hangingPunct="1">
              <a:spcBef>
                <a:spcPct val="0"/>
              </a:spcBef>
            </a:pPr>
            <a:r>
              <a:rPr lang="de-DE" i="0" dirty="0"/>
              <a:t>Gas kann so transportiert/aufbewahrt werden</a:t>
            </a:r>
          </a:p>
        </p:txBody>
      </p:sp>
      <p:sp>
        <p:nvSpPr>
          <p:cNvPr id="20484" name="Foliennummernplatzhalter 3"/>
          <p:cNvSpPr txBox="1">
            <a:spLocks noGrp="1"/>
          </p:cNvSpPr>
          <p:nvPr/>
        </p:nvSpPr>
        <p:spPr bwMode="auto">
          <a:xfrm>
            <a:off x="3849911" y="9428309"/>
            <a:ext cx="2946144" cy="496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519" tIns="46259" rIns="92519" bIns="4625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7158C8-D910-406C-A069-DAABF6C59702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421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dirty="0"/>
              <a:t>… komfortabler als Verschlussstopfen</a:t>
            </a:r>
          </a:p>
          <a:p>
            <a:pPr eaLnBrk="1" hangingPunct="1">
              <a:spcBef>
                <a:spcPct val="0"/>
              </a:spcBef>
            </a:pPr>
            <a:r>
              <a:rPr lang="de-DE" dirty="0"/>
              <a:t>männlich, männlich, weiblich</a:t>
            </a:r>
          </a:p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20484" name="Foliennummernplatzhalter 3"/>
          <p:cNvSpPr txBox="1">
            <a:spLocks noGrp="1"/>
          </p:cNvSpPr>
          <p:nvPr/>
        </p:nvSpPr>
        <p:spPr bwMode="auto">
          <a:xfrm>
            <a:off x="3849911" y="9428309"/>
            <a:ext cx="2946144" cy="496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519" tIns="46259" rIns="92519" bIns="4625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557073-E630-48FA-B300-C43DC71CD5EA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81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1/25/2026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17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AkadDir W. Wagner, Didaktik der Chemie, Universität Bayreuth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22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Object"/>
      </p:transition>
    </mc:Choice>
    <mc:Fallback xmlns="">
      <p:transition spd="slow" advTm="4000">
        <p:fade/>
      </p:transition>
    </mc:Fallback>
  </mc:AlternateContent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AkadDir W. Wagner, Didaktik der Chemie, Universität Bayreuth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98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Object"/>
      </p:transition>
    </mc:Choice>
    <mc:Fallback xmlns="">
      <p:transition spd="slow" advTm="4000">
        <p:fade/>
      </p:transition>
    </mc:Fallback>
  </mc:AlternateContent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AkadDir W. Wagner, Didaktik der Chemie, Universität Bayreuth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3527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Object"/>
      </p:transition>
    </mc:Choice>
    <mc:Fallback xmlns="">
      <p:transition spd="slow" advTm="4000">
        <p:fade/>
      </p:transition>
    </mc:Fallback>
  </mc:AlternateContent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AkadDir W. Wagner, Didaktik der Chemie, Universität Bayreuth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83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Object"/>
      </p:transition>
    </mc:Choice>
    <mc:Fallback xmlns="">
      <p:transition spd="slow" advTm="4000">
        <p:fade/>
      </p:transition>
    </mc:Fallback>
  </mc:AlternateContent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1/25/2026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AkadDir W. Wagner, Didaktik der Chemie, Universität Bayreuth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87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Object"/>
      </p:transition>
    </mc:Choice>
    <mc:Fallback xmlns="">
      <p:transition spd="slow" advTm="4000">
        <p:fade/>
      </p:transition>
    </mc:Fallback>
  </mc:AlternateContent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1/25/2026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AkadDir W. Wagner, Didaktik der Chemie, Universität Bayreuth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29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Object"/>
      </p:transition>
    </mc:Choice>
    <mc:Fallback xmlns="">
      <p:transition spd="slow" advTm="4000">
        <p:fade/>
      </p:transition>
    </mc:Fallback>
  </mc:AlternateContent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1/25/2026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61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FEF9-69D0-4F8C-A336-59491FBEDC4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1/25/2026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38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1/25/2026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17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1/25/2026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13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1/25/2026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74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1/25/2026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AkadDir W. Wagner, Didaktik der Chemie, Universität Bayreuth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08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Object"/>
      </p:transition>
    </mc:Choice>
    <mc:Fallback xmlns="">
      <p:transition spd="slow" advTm="4000">
        <p:fade/>
      </p:transition>
    </mc:Fallback>
  </mc:AlternateContent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1/25/2026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49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1/25/2026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74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1/25/2026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2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1/25/2026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25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de-DE"/>
              <a:t>AkadDir W. Wagner, Didaktik der Chemie, Universität Bayreuth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03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Object"/>
      </p:transition>
    </mc:Choice>
    <mc:Fallback xmlns="">
      <p:transition spd="slow" advTm="4000">
        <p:fade/>
      </p:transition>
    </mc:Fallback>
  </mc:AlternateConten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 descr="Ein Bild, das Screenshot, Person, drinnen enthält.&#10;&#10;Automatisch generierte Beschreibung">
            <a:extLst>
              <a:ext uri="{FF2B5EF4-FFF2-40B4-BE49-F238E27FC236}">
                <a16:creationId xmlns:a16="http://schemas.microsoft.com/office/drawing/2014/main" id="{9B1E2E72-C690-4268-910F-18BE847BEF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" b="1384"/>
          <a:stretch>
            <a:fillRect/>
          </a:stretch>
        </p:blipFill>
        <p:spPr/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5EAB03D-FBB5-4E38-880D-A0766ED37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346" y="5042226"/>
            <a:ext cx="7765322" cy="682472"/>
          </a:xfrm>
        </p:spPr>
        <p:txBody>
          <a:bodyPr/>
          <a:lstStyle/>
          <a:p>
            <a:r>
              <a:rPr lang="de-DE" dirty="0"/>
              <a:t>www.lncu.de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10F464C-A8C4-46CA-A483-59B7AAB3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Lebensnaher Chemieunterricht</a:t>
            </a:r>
          </a:p>
        </p:txBody>
      </p:sp>
    </p:spTree>
    <p:extLst>
      <p:ext uri="{BB962C8B-B14F-4D97-AF65-F5344CB8AC3E}">
        <p14:creationId xmlns:p14="http://schemas.microsoft.com/office/powerpoint/2010/main" val="2434286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Object"/>
      </p:transition>
    </mc:Choice>
    <mc:Fallback xmlns="">
      <p:transition spd="slow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3" descr="DSCN0360"/>
          <p:cNvPicPr>
            <a:picLocks noChangeAspect="1" noChangeArrowheads="1"/>
          </p:cNvPicPr>
          <p:nvPr/>
        </p:nvPicPr>
        <p:blipFill rotWithShape="1">
          <a:blip r:embed="rId3" cstate="print">
            <a:alphaModFix amt="25000"/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970450"/>
          </a:xfr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de-DE" sz="3600" b="1" dirty="0"/>
              <a:t>… oder Verbinden.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3351B60-0FA7-4AA5-9D92-F86795288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5" r="66346"/>
          <a:stretch/>
        </p:blipFill>
        <p:spPr>
          <a:xfrm rot="16200000">
            <a:off x="1040832" y="2190327"/>
            <a:ext cx="2428624" cy="3177778"/>
          </a:xfrm>
        </p:spPr>
      </p:pic>
    </p:spTree>
    <p:extLst>
      <p:ext uri="{BB962C8B-B14F-4D97-AF65-F5344CB8AC3E}">
        <p14:creationId xmlns:p14="http://schemas.microsoft.com/office/powerpoint/2010/main" val="597847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Char"/>
      </p:transition>
    </mc:Choice>
    <mc:Fallback xmlns="">
      <p:transition spd="slow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512763"/>
            <a:ext cx="8401050" cy="9144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b="1" dirty="0">
                <a:solidFill>
                  <a:schemeClr val="tx1"/>
                </a:solidFill>
              </a:rPr>
              <a:t>Wer ist stärker?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54" y="1484784"/>
            <a:ext cx="668234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23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Char"/>
      </p:transition>
    </mc:Choice>
    <mc:Fallback xmlns="">
      <p:transition spd="slow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28019" y="4406537"/>
            <a:ext cx="7080026" cy="1088336"/>
          </a:xfr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3600" b="1" dirty="0"/>
              <a:t>… darf´s ein bisschen mehr sein?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0" y="0"/>
            <a:ext cx="9144000" cy="4322278"/>
          </a:xfrm>
          <a:prstGeom prst="rect">
            <a:avLst/>
          </a:prstGeom>
        </p:spPr>
      </p:pic>
      <p:pic>
        <p:nvPicPr>
          <p:cNvPr id="12291" name="Grafik 3" descr="hahnenbank.jpg"/>
          <p:cNvPicPr>
            <a:picLocks noChangeAspect="1"/>
          </p:cNvPicPr>
          <p:nvPr/>
        </p:nvPicPr>
        <p:blipFill rotWithShape="1">
          <a:blip r:embed="rId5" cstate="print"/>
          <a:srcRect t="19075" b="19416"/>
          <a:stretch/>
        </p:blipFill>
        <p:spPr bwMode="auto">
          <a:xfrm>
            <a:off x="20" y="-1"/>
            <a:ext cx="9149165" cy="4220682"/>
          </a:xfrm>
          <a:prstGeom prst="rect">
            <a:avLst/>
          </a:prstGeom>
          <a:noFill/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3BC4C4A-5582-4059-8EAC-29172A59F7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4"/>
          <a:stretch/>
        </p:blipFill>
        <p:spPr>
          <a:xfrm rot="16200000">
            <a:off x="4137670" y="3628063"/>
            <a:ext cx="12596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9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Char"/>
      </p:transition>
    </mc:Choice>
    <mc:Fallback xmlns="">
      <p:transition spd="slow" advTm="4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28019" y="4406537"/>
            <a:ext cx="7080026" cy="1088336"/>
          </a:xfr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4200"/>
              <a:t>Die Neumayer Station III</a:t>
            </a:r>
          </a:p>
        </p:txBody>
      </p:sp>
      <p:sp>
        <p:nvSpPr>
          <p:cNvPr id="5" name="Rechteck 4"/>
          <p:cNvSpPr/>
          <p:nvPr/>
        </p:nvSpPr>
        <p:spPr>
          <a:xfrm>
            <a:off x="1028019" y="5494872"/>
            <a:ext cx="7080026" cy="6216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lvl="0" algn="ctr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defRPr/>
            </a:pPr>
            <a:r>
              <a:rPr kumimoji="0" lang="en-US" sz="1900" b="0" i="0" u="none" strike="noStrike" cap="none" spc="0" normalizeH="0" baseline="0" noProof="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417EC3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</a:rPr>
              <a:t>Quelle: </a:t>
            </a:r>
            <a:r>
              <a:rPr lang="en-US" sz="19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417EC3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</a:rPr>
              <a:t>Felix Riess, AWI, Felix Riess, CC BY-SA 3.0 DE &lt;https://creativecommons.org/licenses/by-sa/3.0/de/deed.en&gt;, via Wikimedia Commons</a:t>
            </a:r>
            <a:endParaRPr kumimoji="0" lang="en-US" sz="1900" b="0" i="0" u="none" strike="noStrike" cap="none" spc="0" normalizeH="0" baseline="0" noProof="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417EC3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n-lt"/>
            </a:endParaRPr>
          </a:p>
        </p:txBody>
      </p:sp>
      <p:pic>
        <p:nvPicPr>
          <p:cNvPr id="1031" name="Picture 1030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0" y="0"/>
            <a:ext cx="9144000" cy="432227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FA616CE-9788-550C-0BA6-E93552264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7" b="4501"/>
          <a:stretch>
            <a:fillRect/>
          </a:stretch>
        </p:blipFill>
        <p:spPr bwMode="auto">
          <a:xfrm>
            <a:off x="20" y="-1"/>
            <a:ext cx="9149165" cy="42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591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Cha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7FD3D53-B1E9-4289-970A-57B4ED3DA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019" y="4511814"/>
            <a:ext cx="7080026" cy="11302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z="4200" dirty="0"/>
              <a:t>Materialien</a:t>
            </a:r>
            <a:r>
              <a:rPr lang="en-US" sz="4200" dirty="0"/>
              <a:t> und Ideen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DD17D815-AD4F-49F2-8056-7C18D72D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019" y="5642074"/>
            <a:ext cx="7080026" cy="5052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de-DE" dirty="0">
                <a:solidFill>
                  <a:srgbClr val="F59802"/>
                </a:solidFill>
              </a:rPr>
              <a:t>Spritzenexperimente</a:t>
            </a:r>
            <a:r>
              <a:rPr lang="en-US" dirty="0">
                <a:solidFill>
                  <a:srgbClr val="F59802"/>
                </a:solidFill>
              </a:rPr>
              <a:t> in </a:t>
            </a:r>
            <a:r>
              <a:rPr lang="de-DE" dirty="0">
                <a:solidFill>
                  <a:srgbClr val="F59802"/>
                </a:solidFill>
              </a:rPr>
              <a:t>einem</a:t>
            </a:r>
            <a:r>
              <a:rPr lang="en-US" dirty="0">
                <a:solidFill>
                  <a:srgbClr val="F59802"/>
                </a:solidFill>
              </a:rPr>
              <a:t> </a:t>
            </a:r>
            <a:r>
              <a:rPr lang="de-DE" dirty="0">
                <a:solidFill>
                  <a:srgbClr val="F59802"/>
                </a:solidFill>
              </a:rPr>
              <a:t>vernetzenden</a:t>
            </a:r>
            <a:r>
              <a:rPr lang="en-US" dirty="0">
                <a:solidFill>
                  <a:srgbClr val="F59802"/>
                </a:solidFill>
              </a:rPr>
              <a:t> </a:t>
            </a:r>
            <a:r>
              <a:rPr lang="de-DE" dirty="0">
                <a:solidFill>
                  <a:srgbClr val="F59802"/>
                </a:solidFill>
              </a:rPr>
              <a:t>Chemieunterricht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4C0182-96E7-4A1B-8EAB-F910C2F3E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6" y="547807"/>
            <a:ext cx="8201967" cy="3816806"/>
          </a:xfrm>
          <a:prstGeom prst="rect">
            <a:avLst/>
          </a:prstGeom>
        </p:spPr>
      </p:pic>
      <p:pic>
        <p:nvPicPr>
          <p:cNvPr id="4" name="Inhaltsplatzhalter 3" descr="Ein Bild, das Screenshot, Person, drinnen enthält.&#10;&#10;Automatisch generierte Beschreibung">
            <a:extLst>
              <a:ext uri="{FF2B5EF4-FFF2-40B4-BE49-F238E27FC236}">
                <a16:creationId xmlns:a16="http://schemas.microsoft.com/office/drawing/2014/main" id="{6C1AC80E-F1EA-4F33-A0CF-5EDDD9803C97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15" y="1496864"/>
            <a:ext cx="3826764" cy="190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29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Object"/>
      </p:transition>
    </mc:Choice>
    <mc:Fallback xmlns="">
      <p:transition spd="slow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2F00E90C-93F0-4AA6-B1C7-7A3BD5C2B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019" y="4511814"/>
            <a:ext cx="7080026" cy="11302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4200" dirty="0"/>
              <a:t>Menschen hinter den Ideen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D8C67178-C15E-489D-8DDF-CB1BD4194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547807"/>
            <a:ext cx="7606349" cy="3816806"/>
          </a:xfrm>
          <a:prstGeom prst="rect">
            <a:avLst/>
          </a:prstGeom>
        </p:spPr>
      </p:pic>
      <p:pic>
        <p:nvPicPr>
          <p:cNvPr id="3" name="Grafik 2" descr="Ein Bild, das Person, stehend, Mann, Wand enthält.&#10;&#10;Automatisch generierte Beschreibung">
            <a:extLst>
              <a:ext uri="{FF2B5EF4-FFF2-40B4-BE49-F238E27FC236}">
                <a16:creationId xmlns:a16="http://schemas.microsoft.com/office/drawing/2014/main" id="{A8AFBC82-A555-4E07-9FFA-2567EBD10D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396"/>
          <a:stretch/>
        </p:blipFill>
        <p:spPr>
          <a:xfrm>
            <a:off x="877011" y="695008"/>
            <a:ext cx="2386584" cy="3525671"/>
          </a:xfrm>
          <a:prstGeom prst="rect">
            <a:avLst/>
          </a:prstGeom>
        </p:spPr>
      </p:pic>
      <p:pic>
        <p:nvPicPr>
          <p:cNvPr id="5" name="Grafik 4" descr="Ein Bild, das Menschliches Gesicht, Person, Porträt, Kinn enthält.&#10;&#10;Automatisch generierte Beschreibung">
            <a:extLst>
              <a:ext uri="{FF2B5EF4-FFF2-40B4-BE49-F238E27FC236}">
                <a16:creationId xmlns:a16="http://schemas.microsoft.com/office/drawing/2014/main" id="{62DEBE92-1DDA-6D7F-77DF-1DB7EA2769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r="6204" b="-2"/>
          <a:stretch/>
        </p:blipFill>
        <p:spPr>
          <a:xfrm>
            <a:off x="3374175" y="695008"/>
            <a:ext cx="2386584" cy="3525671"/>
          </a:xfrm>
          <a:prstGeom prst="rect">
            <a:avLst/>
          </a:prstGeom>
        </p:spPr>
      </p:pic>
      <p:pic>
        <p:nvPicPr>
          <p:cNvPr id="4" name="Grafik 3" descr="Ein Bild, das Person, drinnen, haltend, Mann enthält.&#10;&#10;Automatisch generierte Beschreibung">
            <a:extLst>
              <a:ext uri="{FF2B5EF4-FFF2-40B4-BE49-F238E27FC236}">
                <a16:creationId xmlns:a16="http://schemas.microsoft.com/office/drawing/2014/main" id="{5D8A0146-DB29-453C-9AEC-BAE9FD78E9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7" r="31147" b="-3"/>
          <a:stretch/>
        </p:blipFill>
        <p:spPr>
          <a:xfrm>
            <a:off x="5871339" y="695008"/>
            <a:ext cx="2386584" cy="352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6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reveal/>
      </p:transition>
    </mc:Choice>
    <mc:Fallback xmlns="">
      <p:transition spd="slow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2F00E90C-93F0-4AA6-B1C7-7A3BD5C2B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4903802"/>
            <a:ext cx="4330005" cy="248563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de-DE" sz="3200" b="1" dirty="0">
                <a:solidFill>
                  <a:schemeClr val="tx1"/>
                </a:solidFill>
              </a:rPr>
              <a:t>LNCU</a:t>
            </a:r>
            <a:br>
              <a:rPr lang="de-DE" sz="3200" b="1" dirty="0">
                <a:solidFill>
                  <a:schemeClr val="tx1"/>
                </a:solidFill>
              </a:rPr>
            </a:br>
            <a:r>
              <a:rPr lang="de-DE" sz="3200" b="1" dirty="0">
                <a:solidFill>
                  <a:schemeClr val="tx1"/>
                </a:solidFill>
              </a:rPr>
              <a:t>Gregor von Borstel, Andreas Böhm, David </a:t>
            </a:r>
            <a:r>
              <a:rPr lang="de-DE" sz="3200" b="1" dirty="0" err="1">
                <a:solidFill>
                  <a:schemeClr val="tx1"/>
                </a:solidFill>
              </a:rPr>
              <a:t>Weninger</a:t>
            </a:r>
            <a:br>
              <a:rPr lang="de-DE" sz="2800" b="1" dirty="0">
                <a:solidFill>
                  <a:schemeClr val="tx1"/>
                </a:solidFill>
              </a:rPr>
            </a:br>
            <a:br>
              <a:rPr lang="de-DE" sz="2800" b="1" dirty="0">
                <a:solidFill>
                  <a:schemeClr val="tx1"/>
                </a:solidFill>
              </a:rPr>
            </a:br>
            <a:endParaRPr lang="de-DE" sz="2800" b="1" dirty="0">
              <a:solidFill>
                <a:schemeClr val="tx1"/>
              </a:solidFill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D8C67178-C15E-489D-8DDF-CB1BD4194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547807"/>
            <a:ext cx="7606349" cy="3816806"/>
          </a:xfrm>
          <a:prstGeom prst="rect">
            <a:avLst/>
          </a:prstGeom>
        </p:spPr>
      </p:pic>
      <p:pic>
        <p:nvPicPr>
          <p:cNvPr id="3" name="Grafik 2" descr="Ein Bild, das Person, stehend, Mann, Wand enthält.&#10;&#10;Automatisch generierte Beschreibung">
            <a:extLst>
              <a:ext uri="{FF2B5EF4-FFF2-40B4-BE49-F238E27FC236}">
                <a16:creationId xmlns:a16="http://schemas.microsoft.com/office/drawing/2014/main" id="{A8AFBC82-A555-4E07-9FFA-2567EBD10D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396"/>
          <a:stretch/>
        </p:blipFill>
        <p:spPr>
          <a:xfrm>
            <a:off x="107504" y="188640"/>
            <a:ext cx="2880320" cy="4255061"/>
          </a:xfrm>
          <a:prstGeom prst="rect">
            <a:avLst/>
          </a:prstGeom>
        </p:spPr>
      </p:pic>
      <p:pic>
        <p:nvPicPr>
          <p:cNvPr id="5" name="Grafik 4" descr="Ein Bild, das Menschliches Gesicht, Person, Porträt, Kinn enthält.&#10;&#10;Automatisch generierte Beschreibung">
            <a:extLst>
              <a:ext uri="{FF2B5EF4-FFF2-40B4-BE49-F238E27FC236}">
                <a16:creationId xmlns:a16="http://schemas.microsoft.com/office/drawing/2014/main" id="{62DEBE92-1DDA-6D7F-77DF-1DB7EA2769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r="6204" b="-2"/>
          <a:stretch/>
        </p:blipFill>
        <p:spPr>
          <a:xfrm>
            <a:off x="2843808" y="553334"/>
            <a:ext cx="2386584" cy="3525671"/>
          </a:xfrm>
          <a:prstGeom prst="rect">
            <a:avLst/>
          </a:prstGeom>
        </p:spPr>
      </p:pic>
      <p:pic>
        <p:nvPicPr>
          <p:cNvPr id="4" name="Grafik 3" descr="Ein Bild, das Person, drinnen, haltend, Mann enthält.&#10;&#10;Automatisch generierte Beschreibung">
            <a:extLst>
              <a:ext uri="{FF2B5EF4-FFF2-40B4-BE49-F238E27FC236}">
                <a16:creationId xmlns:a16="http://schemas.microsoft.com/office/drawing/2014/main" id="{5D8A0146-DB29-453C-9AEC-BAE9FD78E9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7" r="31147" b="-3"/>
          <a:stretch/>
        </p:blipFill>
        <p:spPr>
          <a:xfrm>
            <a:off x="6444208" y="543444"/>
            <a:ext cx="2386584" cy="352567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36AAE7C-1D4A-8815-9490-F1D34387BCCA}"/>
              </a:ext>
            </a:extLst>
          </p:cNvPr>
          <p:cNvSpPr txBox="1"/>
          <p:nvPr/>
        </p:nvSpPr>
        <p:spPr>
          <a:xfrm>
            <a:off x="5580112" y="4723780"/>
            <a:ext cx="38884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Fa. </a:t>
            </a:r>
            <a:r>
              <a:rPr lang="de-DE" sz="32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ChemZ</a:t>
            </a:r>
            <a:endParaRPr lang="de-DE" sz="3200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r>
              <a:rPr lang="de-DE" sz="3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Andre von Borstel</a:t>
            </a:r>
          </a:p>
        </p:txBody>
      </p:sp>
    </p:spTree>
    <p:extLst>
      <p:ext uri="{BB962C8B-B14F-4D97-AF65-F5344CB8AC3E}">
        <p14:creationId xmlns:p14="http://schemas.microsoft.com/office/powerpoint/2010/main" val="2325720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Object"/>
      </p:transition>
    </mc:Choice>
    <mc:Fallback xmlns="">
      <p:transition spd="slow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>
            <a:spLocks noGrp="1"/>
          </p:cNvSpPr>
          <p:nvPr>
            <p:ph type="title" idx="4294967295"/>
          </p:nvPr>
        </p:nvSpPr>
        <p:spPr>
          <a:xfrm>
            <a:off x="553591" y="2996952"/>
            <a:ext cx="2536825" cy="1474303"/>
          </a:xfr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de-DE" sz="3200" b="1" dirty="0"/>
              <a:t>kleine  Gerätekunde</a:t>
            </a:r>
            <a:br>
              <a:rPr lang="de-DE" sz="3200" b="1" dirty="0"/>
            </a:br>
            <a:r>
              <a:rPr lang="de-DE" sz="3200" b="1" dirty="0"/>
              <a:t>„ChemZ“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058BBFC-4386-4D3F-87E1-5F90AA0FE2A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53591" y="4869160"/>
            <a:ext cx="2536825" cy="11842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6900" indent="0" algn="l">
              <a:buNone/>
            </a:pPr>
            <a:r>
              <a:rPr lang="de-DE" sz="2400" dirty="0">
                <a:latin typeface="+mj-lt"/>
                <a:ea typeface="+mj-ea"/>
              </a:rPr>
              <a:t>Spritzen, Hähne, Schläuche …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r="32074"/>
          <a:stretch/>
        </p:blipFill>
        <p:spPr>
          <a:xfrm>
            <a:off x="3490722" y="10"/>
            <a:ext cx="565327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14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Word"/>
      </p:transition>
    </mc:Choice>
    <mc:Fallback xmlns="">
      <p:transition spd="slow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6343" y="835383"/>
            <a:ext cx="2537124" cy="3499549"/>
          </a:xfr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l">
              <a:defRPr/>
            </a:pPr>
            <a:r>
              <a:rPr lang="de-DE" sz="3600" b="1" dirty="0"/>
              <a:t>Spritzen</a:t>
            </a:r>
            <a:r>
              <a:rPr lang="en-US" sz="3600" b="1" dirty="0"/>
              <a:t> …</a:t>
            </a:r>
          </a:p>
        </p:txBody>
      </p:sp>
      <p:pic>
        <p:nvPicPr>
          <p:cNvPr id="7170" name="Picture 69" descr="DSCN0439"/>
          <p:cNvPicPr>
            <a:picLocks noChangeAspect="1" noChangeArrowheads="1"/>
          </p:cNvPicPr>
          <p:nvPr/>
        </p:nvPicPr>
        <p:blipFill rotWithShape="1">
          <a:blip r:embed="rId3" cstate="print"/>
          <a:srcRect t="9018" r="-1" b="-1"/>
          <a:stretch/>
        </p:blipFill>
        <p:spPr bwMode="auto">
          <a:xfrm>
            <a:off x="3490722" y="10"/>
            <a:ext cx="5653278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5369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Word"/>
      </p:transition>
    </mc:Choice>
    <mc:Fallback xmlns="">
      <p:transition spd="slow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9185" y="836712"/>
            <a:ext cx="2805375" cy="970450"/>
          </a:xfr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 eaLnBrk="1" hangingPunct="1">
              <a:defRPr/>
            </a:pPr>
            <a:r>
              <a:rPr lang="de-DE" sz="3600" b="1" dirty="0">
                <a:latin typeface="+mj-lt"/>
              </a:rPr>
              <a:t>… mit Luer-Lock-Ansatz</a:t>
            </a:r>
          </a:p>
        </p:txBody>
      </p:sp>
      <p:pic>
        <p:nvPicPr>
          <p:cNvPr id="8195" name="Picture 4" descr="DSCN0354"/>
          <p:cNvPicPr>
            <a:picLocks noChangeAspect="1" noChangeArrowheads="1"/>
          </p:cNvPicPr>
          <p:nvPr/>
        </p:nvPicPr>
        <p:blipFill rotWithShape="1">
          <a:blip r:embed="rId3" cstate="print"/>
          <a:srcRect l="18967" r="19208"/>
          <a:stretch/>
        </p:blipFill>
        <p:spPr bwMode="auto">
          <a:xfrm>
            <a:off x="3490721" y="10"/>
            <a:ext cx="5653279" cy="6857990"/>
          </a:xfrm>
          <a:prstGeom prst="rect">
            <a:avLst/>
          </a:prstGeom>
          <a:noFill/>
        </p:spPr>
      </p:pic>
      <p:pic>
        <p:nvPicPr>
          <p:cNvPr id="40" name="Inhaltsplatzhalter 39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2028FD87-6CB9-4C18-9F98-0E05AF6CC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9309" y="2949899"/>
            <a:ext cx="5380952" cy="3026786"/>
          </a:xfrm>
        </p:spPr>
      </p:pic>
    </p:spTree>
    <p:extLst>
      <p:ext uri="{BB962C8B-B14F-4D97-AF65-F5344CB8AC3E}">
        <p14:creationId xmlns:p14="http://schemas.microsoft.com/office/powerpoint/2010/main" val="4183886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Char"/>
      </p:transition>
    </mc:Choice>
    <mc:Fallback xmlns="">
      <p:transition spd="slow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54" name="Picture 38" descr="DSCN0353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346" y="845388"/>
            <a:ext cx="2697315" cy="979016"/>
          </a:xfr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 eaLnBrk="1" hangingPunct="1">
              <a:defRPr/>
            </a:pPr>
            <a:r>
              <a:rPr lang="de-DE" sz="3600" b="1" dirty="0"/>
              <a:t>Verschlüsse</a:t>
            </a:r>
          </a:p>
        </p:txBody>
      </p:sp>
      <p:pic>
        <p:nvPicPr>
          <p:cNvPr id="5" name="Inhaltsplatzhalter 4" descr="Ein Bild, das Waffe, Messer enthält.&#10;&#10;Automatisch generierte Beschreibung">
            <a:extLst>
              <a:ext uri="{FF2B5EF4-FFF2-40B4-BE49-F238E27FC236}">
                <a16:creationId xmlns:a16="http://schemas.microsoft.com/office/drawing/2014/main" id="{F1D57F79-F2B6-40EE-BBF0-D5D46312D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2448842"/>
            <a:ext cx="5888656" cy="3312367"/>
          </a:xfrm>
        </p:spPr>
      </p:pic>
    </p:spTree>
    <p:extLst>
      <p:ext uri="{BB962C8B-B14F-4D97-AF65-F5344CB8AC3E}">
        <p14:creationId xmlns:p14="http://schemas.microsoft.com/office/powerpoint/2010/main" val="2030716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Char"/>
      </p:transition>
    </mc:Choice>
    <mc:Fallback xmlns="">
      <p:transition spd="slow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86" name="Picture 38" descr="DSCN0372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22869" y="845388"/>
            <a:ext cx="3166574" cy="1719516"/>
          </a:xfr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 eaLnBrk="1" hangingPunct="1">
              <a:defRPr/>
            </a:pPr>
            <a:r>
              <a:rPr lang="de-DE" sz="3600" b="1" dirty="0"/>
              <a:t>Dreiwegehahn zum Schließen</a:t>
            </a:r>
            <a:br>
              <a:rPr lang="de-DE" sz="3600" b="1" dirty="0"/>
            </a:br>
            <a:r>
              <a:rPr lang="de-DE" sz="3600" b="1" dirty="0"/>
              <a:t>…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24BEFA8-AA18-4F56-97AA-9986373DF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5" r="13064" b="22241"/>
          <a:stretch/>
        </p:blipFill>
        <p:spPr>
          <a:xfrm flipH="1">
            <a:off x="496345" y="2404563"/>
            <a:ext cx="3075315" cy="3533184"/>
          </a:xfrm>
        </p:spPr>
      </p:pic>
    </p:spTree>
    <p:extLst>
      <p:ext uri="{BB962C8B-B14F-4D97-AF65-F5344CB8AC3E}">
        <p14:creationId xmlns:p14="http://schemas.microsoft.com/office/powerpoint/2010/main" val="3093256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Char"/>
      </p:transition>
    </mc:Choice>
    <mc:Fallback xmlns="">
      <p:transition spd="slow" advTm="4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iefer">
  <a:themeElements>
    <a:clrScheme name="Schiefer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chie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hie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Bildschirmpräsentation (4:3)</PresentationFormat>
  <Paragraphs>60</Paragraphs>
  <Slides>13</Slides>
  <Notes>13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Calisto MT</vt:lpstr>
      <vt:lpstr>Wingdings 2</vt:lpstr>
      <vt:lpstr>Schiefer</vt:lpstr>
      <vt:lpstr>Lebensnaher Chemieunterricht</vt:lpstr>
      <vt:lpstr>Materialien und Ideen</vt:lpstr>
      <vt:lpstr>Menschen hinter den Ideen</vt:lpstr>
      <vt:lpstr>LNCU Gregor von Borstel, Andreas Böhm, David Weninger  </vt:lpstr>
      <vt:lpstr>kleine  Gerätekunde „ChemZ“</vt:lpstr>
      <vt:lpstr>Spritzen …</vt:lpstr>
      <vt:lpstr>… mit Luer-Lock-Ansatz</vt:lpstr>
      <vt:lpstr>Verschlüsse</vt:lpstr>
      <vt:lpstr>Dreiwegehahn zum Schließen …</vt:lpstr>
      <vt:lpstr>… oder Verbinden.</vt:lpstr>
      <vt:lpstr>Wer ist stärker?</vt:lpstr>
      <vt:lpstr>… darf´s ein bisschen mehr sein?</vt:lpstr>
      <vt:lpstr>Die Neumayer Station III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Lebensnaher Chemieunterricht</dc:title>
  <dc:creator>Gregor</dc:creator>
  <cp:lastModifiedBy>Gregor von Borstel</cp:lastModifiedBy>
  <cp:revision>14</cp:revision>
  <dcterms:created xsi:type="dcterms:W3CDTF">2020-02-23T13:10:23Z</dcterms:created>
  <dcterms:modified xsi:type="dcterms:W3CDTF">2026-01-25T15:31:37Z</dcterms:modified>
</cp:coreProperties>
</file>